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9" r:id="rId2"/>
    <p:sldId id="293" r:id="rId3"/>
    <p:sldId id="278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70" r:id="rId14"/>
    <p:sldId id="272" r:id="rId15"/>
    <p:sldId id="273" r:id="rId16"/>
    <p:sldId id="274" r:id="rId17"/>
    <p:sldId id="290" r:id="rId18"/>
    <p:sldId id="275" r:id="rId19"/>
    <p:sldId id="276" r:id="rId20"/>
    <p:sldId id="291" r:id="rId21"/>
    <p:sldId id="292" r:id="rId22"/>
    <p:sldId id="277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27/9/2018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42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27/9/2018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508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27/9/2018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9212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27/9/2018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293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27/9/2018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219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27/9/2018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280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27/9/2018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046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27/9/2018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761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27/9/2018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059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27/9/2018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112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27/9/2018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73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27/9/2018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534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hyperlink" Target="http://www.opsaa.gr/RDIIS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2463" y="1916832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ΠΡΟΓΡΑΜΜΑ ΑΓΡΟΤΙΚΗΣ ΑΝΑΠΤΥΞΗΣ</a:t>
            </a:r>
            <a:b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– 2020</a:t>
            </a:r>
            <a:b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51620" y="3501008"/>
            <a:ext cx="6971630" cy="1752600"/>
          </a:xfrm>
        </p:spPr>
        <p:txBody>
          <a:bodyPr>
            <a:noAutofit/>
          </a:bodyPr>
          <a:lstStyle/>
          <a:p>
            <a:pPr algn="just" defTabSz="790575">
              <a:tabLst>
                <a:tab pos="1076325" algn="l"/>
                <a:tab pos="1790700" algn="l"/>
              </a:tabLst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M;etro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04</a:t>
            </a: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71" y="468541"/>
            <a:ext cx="846385" cy="94686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876925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021388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024161"/>
              </p:ext>
            </p:extLst>
          </p:nvPr>
        </p:nvGraphicFramePr>
        <p:xfrm>
          <a:off x="611560" y="3068960"/>
          <a:ext cx="7992888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6120680"/>
              </a:tblGrid>
              <a:tr h="936104"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Μέτρο 04  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Επενδύσεις σε υλικά στοιχεία του ενεργητικού 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Δράση 4.3.</a:t>
                      </a:r>
                      <a:r>
                        <a:rPr lang="en-US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. 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Υποδομές εγγείων βελτιώσεων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8680"/>
            <a:ext cx="1407089" cy="84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8565" y="441026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ΣΤΟΙΧΕΙΑ ΠΡΟΤΑΣΗΣ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 defTabSz="790575">
              <a:buFont typeface="Arial" panose="020B0604020202020204" pitchFamily="34" charset="0"/>
              <a:buChar char="•"/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67" y="520133"/>
            <a:ext cx="797215" cy="89185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75" y="5876925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401" y="6021388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188966"/>
              </p:ext>
            </p:extLst>
          </p:nvPr>
        </p:nvGraphicFramePr>
        <p:xfrm>
          <a:off x="499988" y="1700808"/>
          <a:ext cx="8208912" cy="3905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763284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5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Άδεια χρήσης νερού για υφιστάμενες υποδομές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15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0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Γεωργοοικονομική</a:t>
                      </a: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μελέτη – απόφαση έγκρισης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8920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r>
                        <a:rPr lang="el-GR" sz="2400" b="1" dirty="0" smtClean="0"/>
                        <a:t>6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5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Μελέτη οικονομικής σκοπιμότητας – απόφαση έγκρισης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6936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17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5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Πίνακας απαραίτητων μελετών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06936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18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5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Πίνακας αδειών - εγκρίσεων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6936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19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5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Στοιχεία οριστικής μελέτης – εγκριτική απόφαση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203" y="520133"/>
            <a:ext cx="1295598" cy="7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6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8565" y="441026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ΣΤΟΙΧΕΙΑ ΠΡΟΤΑΣΗΣ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 defTabSz="790575">
              <a:buFont typeface="Arial" panose="020B0604020202020204" pitchFamily="34" charset="0"/>
              <a:buChar char="•"/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94" y="364030"/>
            <a:ext cx="850283" cy="95122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20" y="5727701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5746751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170400"/>
              </p:ext>
            </p:extLst>
          </p:nvPr>
        </p:nvGraphicFramePr>
        <p:xfrm>
          <a:off x="323528" y="1916832"/>
          <a:ext cx="8424936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784887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5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Άδειες και εγκρίσεις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21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5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Υπογεγραμμένη σύμβαση με τον ανάδοχο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22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0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Απόφαση ένταξης έργου που αξιοποιείται με την προτεινόμενη πράξη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02" y="451290"/>
            <a:ext cx="1295598" cy="7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2463" y="553503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ΑΞΙΟΛΟΓΗΣΗ ΠΡΟΤΑΣΗΣ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706712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 defTabSz="790575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 defTabSz="790575">
              <a:buFont typeface="Arial" panose="020B0604020202020204" pitchFamily="34" charset="0"/>
              <a:buChar char="•"/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33564"/>
            <a:ext cx="847725" cy="9483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5857875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066" y="5857875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457248"/>
              </p:ext>
            </p:extLst>
          </p:nvPr>
        </p:nvGraphicFramePr>
        <p:xfrm>
          <a:off x="323528" y="1772816"/>
          <a:ext cx="8568952" cy="3721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755"/>
                <a:gridCol w="7004197"/>
              </a:tblGrid>
              <a:tr h="454737">
                <a:tc gridSpan="2"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ΣΥΓΚΡΙΤΙΚΗ ΑΞΙΟΛΟΓΗΣΗ</a:t>
                      </a:r>
                      <a:endParaRPr lang="el-GR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62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Α΄ΣΤΑΔΙΟ 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Έλεγχος </a:t>
                      </a:r>
                      <a:r>
                        <a:rPr lang="el-GR" sz="2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επιλεξιμότητας</a:t>
                      </a: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πρότασης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18526">
                <a:tc>
                  <a:txBody>
                    <a:bodyPr/>
                    <a:lstStyle/>
                    <a:p>
                      <a:r>
                        <a:rPr lang="el-GR" sz="2400" b="1" dirty="0" smtClean="0"/>
                        <a:t>Β΄ ΣΤΑΔΙΟ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Έλεγχος κριτηρίων επιλογής – βαθμολόγηση πρότασης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17200">
                <a:tc gridSpan="2">
                  <a:txBody>
                    <a:bodyPr/>
                    <a:lstStyle/>
                    <a:p>
                      <a:pPr marL="0" indent="0" algn="l" defTabSz="790575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Έκδοση πίνακα αποτελεσμάτων διοικητικού ελέγχου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sz="24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51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Υποβολή και εξέταση προσφυγών – </a:t>
                      </a:r>
                      <a:r>
                        <a:rPr lang="el-GR" sz="2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επικαιροποίηση</a:t>
                      </a: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πίνακα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5318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Έκδοση αποφάσεων ένταξης 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Εικόνα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02" y="538620"/>
            <a:ext cx="1287164" cy="77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1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2463" y="333375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ΚΡΙΤΗΡΙΑ ΕΠΙΛΕΞΙΜΟΤΗΤΑΣ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706712"/>
            <a:ext cx="8964488" cy="1794296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l" defTabSz="790575">
              <a:buFont typeface="+mj-lt"/>
              <a:buAutoNum type="arabicPeriod"/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389081"/>
            <a:ext cx="721966" cy="8076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42026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032501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69389"/>
              </p:ext>
            </p:extLst>
          </p:nvPr>
        </p:nvGraphicFramePr>
        <p:xfrm>
          <a:off x="755576" y="1484784"/>
          <a:ext cx="7848872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256584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ΚΡΙΤΗΡΙΟ</a:t>
                      </a:r>
                      <a:endParaRPr lang="el-GR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ΕΞΕΙΔΙΚΕΥΣΗ</a:t>
                      </a:r>
                      <a:endParaRPr lang="el-GR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Εμπρόθεσμη υποβολή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24/9/18 – 28/2/19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Επιλεξιμότητα</a:t>
                      </a:r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πράξης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Προτεραιότητες – τομείς εστίασης πρόσκλησης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Συμβατότητα με τους όρους </a:t>
                      </a:r>
                      <a:r>
                        <a:rPr lang="el-GR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επιλεξιμότητας</a:t>
                      </a:r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ΚΑΝ 1305/2013 – Οδηγός διοικητικού ελέγχου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Αυτοπαραγωγή</a:t>
                      </a:r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ενέργειας με συμψηφισμό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Μη περαίωση φυσικού αντικειμένου  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Μη παύση υποδομής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Όρια προϋπολογισμού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Ρεαλιστικότητα</a:t>
                      </a:r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προϋπολογισμού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Προάσπιση ισότητας φύλων – αποτροπή διακρίσεων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Προσβασιμότητα ατόμων με αναπηρία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02" y="442380"/>
            <a:ext cx="1169442" cy="70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1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2463" y="333375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ΚΡΙΤΗΡΙΑ ΕΠΙΛΕΞΙΜΟΤΗΤΑΣ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706712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l" defTabSz="790575">
              <a:buFont typeface="+mj-lt"/>
              <a:buAutoNum type="arabicPeriod"/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99" y="404664"/>
            <a:ext cx="785685" cy="87895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99" y="5876925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6021388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45023"/>
              </p:ext>
            </p:extLst>
          </p:nvPr>
        </p:nvGraphicFramePr>
        <p:xfrm>
          <a:off x="636556" y="1628800"/>
          <a:ext cx="8064896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532859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ΚΡΙΤΗΡΙΟ</a:t>
                      </a:r>
                      <a:endParaRPr lang="el-GR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ΕΞΕΙΔΙΚΕΥΣΗ</a:t>
                      </a:r>
                      <a:endParaRPr lang="el-GR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Επιλεξιμότητα</a:t>
                      </a:r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πράξης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Συμβατότητα με τους κανόνες ανταγωνισμού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Σεβασμός αρχών αειφόρου ανάπτυξης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Τήρηση κανόνων δημοσίων συμβάσεων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Βιωσιμότητα, λειτουργικότητα και αξιοποίηση πράξης 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Δυνατότητα δικαιούχου για ίδιους πόρους 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Επιλεξιμότητα</a:t>
                      </a:r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δικαιούχου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Δικαιούχοι πρόσκλησης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Αρμοδιότητα εκτέλεσης έργων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Εξασφάλιση γης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Στοιχεία τεκμηρίωσης για την έκταση υλοποίησης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02" y="483928"/>
            <a:ext cx="1295598" cy="7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3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2463" y="333375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ΚΡΙΤΗΡΙΑ ΕΠΙΛΕΞΙΜΟΤΗΤΑΣ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706712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l" defTabSz="790575">
              <a:buFont typeface="+mj-lt"/>
              <a:buAutoNum type="arabicPeriod"/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62" y="368828"/>
            <a:ext cx="744613" cy="83300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62" y="5773738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5995442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995476"/>
              </p:ext>
            </p:extLst>
          </p:nvPr>
        </p:nvGraphicFramePr>
        <p:xfrm>
          <a:off x="659798" y="1628800"/>
          <a:ext cx="8064896" cy="368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151"/>
                <a:gridCol w="5498745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ΚΡΙΤΗΡΙΟ</a:t>
                      </a:r>
                      <a:endParaRPr lang="el-GR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ΕΞΕΙΔΙΚΕΥΣΗ</a:t>
                      </a:r>
                      <a:endParaRPr lang="el-GR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Πληρότητα πρότασης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Τήρηση διαδικασιών – υποβολή στοιχείων 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Υπογεγραμμένη αίτηση στήριξης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Απόφαση αρμοδίων οργάνων για την υποβολή αίτησης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l-GR" b="1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Λοιπά στοιχεία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Υλοποίηση εντός της περιόδου </a:t>
                      </a:r>
                      <a:r>
                        <a:rPr lang="el-GR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επιλεξιμότητας</a:t>
                      </a:r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Εξέταση χρονοδιαγράμματος υλοποίησης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Εμπρόθεσμη υποβολή συμπληρωματικών στοιχείων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Εντός 5 εργάσιμων ημερών από την κοινοποίηση του εγγράφου της ΕΥΔ</a:t>
                      </a:r>
                      <a:endParaRPr lang="el-GR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05509"/>
            <a:ext cx="1267148" cy="759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62477" y="276225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ΚΡΙΤΗΡΙΑ ΕΠΙΛΟΓΗΣ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706712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29" y="483928"/>
            <a:ext cx="714832" cy="79969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29" y="5840413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782" y="5830888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342520"/>
              </p:ext>
            </p:extLst>
          </p:nvPr>
        </p:nvGraphicFramePr>
        <p:xfrm>
          <a:off x="479302" y="1484784"/>
          <a:ext cx="8229598" cy="39604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40160"/>
                <a:gridCol w="720080"/>
                <a:gridCol w="1368152"/>
                <a:gridCol w="2880320"/>
                <a:gridCol w="934807"/>
                <a:gridCol w="886079"/>
              </a:tblGrid>
              <a:tr h="699127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ΑΡΧΗ ΚΡΙΤΗΡΙΟΥ ΑΞΙΟΛΟΓΗΣΗΣ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Α/Α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ΚΡΙΤΗΡΙΟ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ΑΝΑΛΥΣΗ ΤΙΜΩΝ – ΚΑΤΑΣΤΑΣΗΣ ΚΡΙΤΗΡΙΟΥ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ΒΑΡΥΤΗΤΑ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(%)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ΜΟΡΙΟΔΟΤΗΣΗ</a:t>
                      </a: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6696"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1. </a:t>
                      </a: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Βαθμός περιβαλλοντικής επίπτωσης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1.1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Ποσοστό δυνητικής εξοικονόμησης νερού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70  – 100 %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17 %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100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50  – 70 %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90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30 – 50 %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80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 – 30 %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6447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1.2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Ενεργειακή εξοικονόμηση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Ενεργειακή εξοικονόμηση – αναβάθμιση Η/Μ εξοπλισμού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12 %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95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Ανακυκλώσιμα νερά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Ανακυκλώσιμα νερά – επαναχρησιμοποίηση λυμάτων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827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831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Ταμιευτήρας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Ταμιευτήρας – αποθήκευση νερού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02" y="483928"/>
            <a:ext cx="1295598" cy="7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62477" y="276225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ΚΡΙΤΗΡΙΑ ΕΠΙΛΟΓΗΣ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706712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7501"/>
            <a:ext cx="792088" cy="88611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49280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500" y="6022776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89773"/>
              </p:ext>
            </p:extLst>
          </p:nvPr>
        </p:nvGraphicFramePr>
        <p:xfrm>
          <a:off x="467544" y="1484784"/>
          <a:ext cx="8229600" cy="379917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84176"/>
                <a:gridCol w="504056"/>
                <a:gridCol w="2088232"/>
                <a:gridCol w="2016224"/>
                <a:gridCol w="929328"/>
                <a:gridCol w="1107584"/>
              </a:tblGrid>
              <a:tr h="576064">
                <a:tc>
                  <a:txBody>
                    <a:bodyPr/>
                    <a:lstStyle/>
                    <a:p>
                      <a:pPr marL="8572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ΑΡΧΗ ΚΡΙΤΗΡΙΟΥ ΑΞΙΟΛΟΓΗΣΗΣ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Α/Α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ΚΡΙΤΗΡΙΟ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ΑΝΑΛΥΣΗ ΤΙΜΩΝ – ΚΑΤΑΣΤΑΣΗΣ ΚΡΙΤΗΡΙΟΥ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ΒΑΡΥΤΗΤΑ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(%)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ΜΟΡΙΟΔΟΤΗΣΗ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490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1. Βαθμός περιβαλλοντικής επίπτωσης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1.3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Κατάσταση υδάτινου σώματος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Λιγότερο από καλή (σύμφωνα με το ισχύον ΣΔΛΑΠ) ή ανάντη των προστατευόμενων περιοχών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5 %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4907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Τουλάχιστον καλή (σύμφωνα με το ισχύον ΣΔΛΑΠ)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4907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2. </a:t>
                      </a: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Αρχή της οικονομικής ευστάθειας των έργων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2.1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Ανάλυση ωφέλειας – κόστους (συντελεστής εσωτερικής απόδοσης έργου </a:t>
                      </a: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IRR)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&gt;</a:t>
                      </a: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25 %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10 </a:t>
                      </a: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100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757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15 – 25 %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80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605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6 – 14 %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6</a:t>
                      </a: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016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0 – 5 %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Εικόνα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02" y="483928"/>
            <a:ext cx="1295598" cy="7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36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62477" y="276225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ΚΡΙΤΗΡΙΑ ΕΠΙΛΟΓΗΣ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706712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62" y="260648"/>
            <a:ext cx="785685" cy="87895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02821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071542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561747"/>
              </p:ext>
            </p:extLst>
          </p:nvPr>
        </p:nvGraphicFramePr>
        <p:xfrm>
          <a:off x="445840" y="1268760"/>
          <a:ext cx="8352928" cy="448569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28192"/>
                <a:gridCol w="576064"/>
                <a:gridCol w="2448272"/>
                <a:gridCol w="1800200"/>
                <a:gridCol w="936104"/>
                <a:gridCol w="864096"/>
              </a:tblGrid>
              <a:tr h="792088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ΑΡΧΗ ΚΡΙΤΗΡΙΟΥ </a:t>
                      </a: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ΑΞΙΟΛΟΓΗΣΗΣ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Α/Α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ΚΡΙΤΗΡΙΟ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ΑΝΑΛΥΣΗ ΤΙΜΩΝ – ΚΑΤΑΣΤΑΣΗΣ ΚΡΙΤΗΡΙΟΥ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ΒΑΡΥΤΗΤΑ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(%)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ΜΟΡΙΟΔΟΤΗΣΗ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72032"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2. Αρχή της οικονομικής ευστάθειας των έργων</a:t>
                      </a:r>
                      <a:endParaRPr lang="el-GR" sz="14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2.2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ΤΑΜΙΕΥΤΗΡΑΣ (αποταμιευμένο νερό πρότασης : αποταμιευμένο νερό προτάσεων / προϋπολογισμός πρότασης : προϋπολογισμός προτάσεων ταμιευτήρων)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&gt; 1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6 %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0,80 - 1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7804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5805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0,50 – 0,79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 0,50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4430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ΔΙΚΤΥΑ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(ποσοστό εξοικονόμησης  νερού πρότασης : 100 / προϋπολογισμός πρότασης : προϋπολογισμός προτάσεων δικτύων)</a:t>
                      </a: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&gt; 1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30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0,80 - 1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30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0,50 – 0,79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30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 0,50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Εικόνα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252" y="362902"/>
            <a:ext cx="1295598" cy="7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62477" y="276225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ΚΡΙΤΗΡΙΑ ΕΠΙΛΟΓΗΣ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706712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6224"/>
            <a:ext cx="840390" cy="94015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38825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6021388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053502"/>
              </p:ext>
            </p:extLst>
          </p:nvPr>
        </p:nvGraphicFramePr>
        <p:xfrm>
          <a:off x="467544" y="1484784"/>
          <a:ext cx="8229601" cy="396044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84176"/>
                <a:gridCol w="432048"/>
                <a:gridCol w="1512168"/>
                <a:gridCol w="2808312"/>
                <a:gridCol w="914836"/>
                <a:gridCol w="978061"/>
              </a:tblGrid>
              <a:tr h="1008112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ΑΡΧΗ ΚΡΙΤΗΡΙΟΥ </a:t>
                      </a: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ΑΞΙΟΛΟΓΗΣΗΣ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Α/Α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ΚΡΙΤΗΡΙΟ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ΑΝΑΛΥΣΗ ΤΙΜΩΝ – ΚΑΤΑΣΤΑΣΗΣ ΚΡΙΤΗΡΙΟΥ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ΒΑΡΥΤΗΤΑ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(%)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ΜΟΡΙΟΔΟΤΗΣΗ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53355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3. Συμπληρωματικότητα των επενδύσεων με υφιστάμενες υποδομές άρδευσης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3.1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Σύγκριση προτεινόμενου έργου με υφιστάμενες υποδομές άρδευσης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Ανακαίνιση και σύνδεση ταμιευτήρα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10%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100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Ανακαίνιση δικτύου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70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Δίκτυο σε σύνδεση με υπάρχοντα ταμιευτήρα</a:t>
                      </a: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60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0960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Ενίσχυση υδροδότησης (ταμιευτήρας, τεχνητός εμπλουτισμός, αγωγός μεταφοράς </a:t>
                      </a:r>
                      <a:r>
                        <a:rPr lang="el-GR" sz="1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κ.λ.π</a:t>
                      </a: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.)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b="1" dirty="0" smtClean="0"/>
                        <a:t>50</a:t>
                      </a:r>
                      <a:endParaRPr lang="el-GR" sz="1400" b="1" dirty="0"/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002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Καμιά υφιστάμενη υποδομή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252" y="362902"/>
            <a:ext cx="1295598" cy="7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37655" y="1700808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ΣΤΟΧΟΙ ΔΡΑΣΗΣ 4.3.1 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51620" y="3501008"/>
            <a:ext cx="6971630" cy="1752600"/>
          </a:xfrm>
        </p:spPr>
        <p:txBody>
          <a:bodyPr>
            <a:noAutofit/>
          </a:bodyPr>
          <a:lstStyle/>
          <a:p>
            <a:pPr algn="just" defTabSz="790575">
              <a:tabLst>
                <a:tab pos="1076325" algn="l"/>
                <a:tab pos="1790700" algn="l"/>
              </a:tabLst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</a:rPr>
              <a:t>M;etro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04</a:t>
            </a: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71" y="468541"/>
            <a:ext cx="846385" cy="94686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876925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021388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299704"/>
              </p:ext>
            </p:extLst>
          </p:nvPr>
        </p:nvGraphicFramePr>
        <p:xfrm>
          <a:off x="856996" y="2708920"/>
          <a:ext cx="7675444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764"/>
                <a:gridCol w="6120680"/>
              </a:tblGrid>
              <a:tr h="1080120"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ΚΥΡΙΟΣ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Αύξηση της αποδοτικότητας της χρήσης νερού στη γεωργία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ΕΜΜΕΣΟΣ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Ενίσχυση της ανταγωνιστικότητας των γεωργικών εκμεταλλεύσεων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48680"/>
            <a:ext cx="1407089" cy="84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6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62477" y="276225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ΚΡΙΤΗΡΙΑ ΕΠΙΛΟΓΗΣ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706712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0260"/>
            <a:ext cx="792088" cy="88611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38825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6021388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205544"/>
              </p:ext>
            </p:extLst>
          </p:nvPr>
        </p:nvGraphicFramePr>
        <p:xfrm>
          <a:off x="467544" y="1412776"/>
          <a:ext cx="8229601" cy="416313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84176"/>
                <a:gridCol w="432048"/>
                <a:gridCol w="1512168"/>
                <a:gridCol w="2808312"/>
                <a:gridCol w="914836"/>
                <a:gridCol w="978061"/>
              </a:tblGrid>
              <a:tr h="936104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ΑΡΧΗ ΚΡΙΤΗΡΙΟΥ </a:t>
                      </a: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ΑΞΙΟΛΟΓΗΣΗΣ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Α/Α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ΚΡΙΤΗΡΙΟ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ΑΝΑΛΥΣΗ ΤΙΜΩΝ – ΚΑΤΑΣΤΑΣΗΣ ΚΡΙΤΗΡΙΟΥ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ΒΑΡΥΤΗΤΑ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(%)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ΜΟΡΙΟΔΟΤΗΣΗ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53355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4. Βαθμός διοικητικής και τεχνικής ωριμότητας έργων όπως απαιτείται για την άμεση εφαρμογή των επενδύσεων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4.1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Ύπαρξη τεχνικών μελετών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Έργο με ανάδοχο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15%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100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Επικαιροποιημένη</a:t>
                      </a: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οριστική μελέτη με απαραίτητες </a:t>
                      </a:r>
                      <a:r>
                        <a:rPr lang="el-GR" sz="1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αδειοδοτήσεις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80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7078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Οριστική μελέτη – </a:t>
                      </a:r>
                      <a:r>
                        <a:rPr lang="el-GR" sz="1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αδειοδοτήσεις</a:t>
                      </a: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 που χρήζουν </a:t>
                      </a:r>
                      <a:r>
                        <a:rPr lang="el-GR" sz="1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επικαιροποίησης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50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4.2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Απαλλοτριώσεις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Δεν απαιτείται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10 %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Καθορισμός προσωρινής μονάδας στο δικαστήριο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Ανώριμο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252" y="425490"/>
            <a:ext cx="1191196" cy="71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3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62477" y="276225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ΚΡΙΤΗΡΙΑ ΕΠΙΛΟΓΗΣ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706712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0260"/>
            <a:ext cx="792088" cy="88611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38825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6021388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98824"/>
              </p:ext>
            </p:extLst>
          </p:nvPr>
        </p:nvGraphicFramePr>
        <p:xfrm>
          <a:off x="467544" y="1556792"/>
          <a:ext cx="8229601" cy="295232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84176"/>
                <a:gridCol w="432048"/>
                <a:gridCol w="1800200"/>
                <a:gridCol w="2592288"/>
                <a:gridCol w="936104"/>
                <a:gridCol w="884785"/>
              </a:tblGrid>
              <a:tr h="1008112">
                <a:tc>
                  <a:txBody>
                    <a:bodyPr/>
                    <a:lstStyle/>
                    <a:p>
                      <a:pPr marL="8572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ΑΡΧΗ ΚΡΙΤΗΡΙΟΥ </a:t>
                      </a: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ΑΞΙΟΛΟΓΗΣΗΣ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Α/Α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ΚΡΙΤΗΡΙΟ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ΑΝΑΛΥΣΗ ΤΙΜΩΝ – ΚΑΤΑΣΤΑΣΗΣ ΚΡΙΤΗΡΙΟΥ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ΒΑΡΥΤΗΤΑ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(%)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ΜΟΡΙΟΔΟΤΗΣΗ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737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5. Συμπληρωματικότητα με άλλα μέτρα του Προγράμματος και άλλα Ταμεία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5.1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Εξετάζεται η συμπληρωματικότητα με ενισχυόμενες πράξεις μέσω των ΕΔΕΤ 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Πράξη ενταγμένη στο ΠΑΑ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2007 - 2013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15%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100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7078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Πράξη ενταγμένη σε άλλο πρόγραμμα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60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Καμία συμπληρωματικότητα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0</a:t>
                      </a:r>
                      <a:endParaRPr lang="el-GR" sz="14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175" marR="62175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252" y="404664"/>
            <a:ext cx="1225936" cy="73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25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62477" y="276225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ΚΡΙΤΗΡΙΑ ΕΠΙΛΟΓΗΣ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1706712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87" y="288737"/>
            <a:ext cx="864201" cy="96679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707063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020" y="5688013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017075"/>
              </p:ext>
            </p:extLst>
          </p:nvPr>
        </p:nvGraphicFramePr>
        <p:xfrm>
          <a:off x="323528" y="2276872"/>
          <a:ext cx="8229600" cy="2232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2098"/>
                <a:gridCol w="3667502"/>
              </a:tblGrid>
              <a:tr h="4320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ΒΑΘΜΟΛΟΓΙΑ = ΒΑΡΥΤΗΤΑ Χ ΜΟΡΙΟΔΟΤΗΣΗ</a:t>
                      </a:r>
                      <a:endParaRPr lang="el-GR" sz="16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80" marR="620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ΜΕΓΙΣΤΗ ΔΥΝΑΤΗ ΒΑΘΜΟΛΟΓΙΑ</a:t>
                      </a:r>
                      <a:endParaRPr lang="el-GR" sz="16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80" marR="620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100</a:t>
                      </a:r>
                      <a:endParaRPr lang="el-GR" sz="16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80" marR="620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ΕΛΑΧΙΣΤΗ </a:t>
                      </a:r>
                      <a:r>
                        <a:rPr lang="el-GR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ΒΑΘΜΟΛΟΓΙΑ</a:t>
                      </a:r>
                      <a:r>
                        <a:rPr lang="el-GR" sz="1600" b="1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l-GR" sz="16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80" marR="620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en-US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0 </a:t>
                      </a:r>
                      <a:endParaRPr lang="el-GR" sz="16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80" marR="620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ΕΛΑΧΙΣΤΟ ΠΟΣΟΣΤΟ ΒΑΘΜΟΛΟΓΙΑΣ ΠΟΥ ΟΦΕΙΛΕΙ ΝΑ ΣΥΓΚΕΝΤΡΩΣΕΙ Ο ΕΝ ΔΥΝΑΜΕΙ ΔΙΚΑΙΟΥΧΟΣ </a:t>
                      </a:r>
                      <a:endParaRPr lang="el-GR" sz="16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80" marR="620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30  (% της μέγιστης βαθμολογίας)</a:t>
                      </a:r>
                      <a:endParaRPr lang="el-GR" sz="1600" b="1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080" marR="620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Εικόνα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252" y="404664"/>
            <a:ext cx="1225936" cy="73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3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79898" y="945083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ΠΕΡΙΕΧΟΜΕΝΟ ΠΡΟΣΚΛΗΣΗΣ</a:t>
            </a: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l-GR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l-GR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7545" y="2060848"/>
            <a:ext cx="8208912" cy="1752600"/>
          </a:xfrm>
        </p:spPr>
        <p:txBody>
          <a:bodyPr>
            <a:noAutofit/>
          </a:bodyPr>
          <a:lstStyle/>
          <a:p>
            <a:pPr algn="just" defTabSz="790575">
              <a:tabLst>
                <a:tab pos="1076325" algn="l"/>
                <a:tab pos="1790700" algn="l"/>
              </a:tabLst>
            </a:pPr>
            <a:endParaRPr lang="el-G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just" defTabSz="790575">
              <a:buFont typeface="Arial" panose="020B0604020202020204" pitchFamily="34" charset="0"/>
              <a:buChar char="•"/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4" y="333376"/>
            <a:ext cx="848924" cy="949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8" y="5848350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6021388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777450"/>
              </p:ext>
            </p:extLst>
          </p:nvPr>
        </p:nvGraphicFramePr>
        <p:xfrm>
          <a:off x="652464" y="1844824"/>
          <a:ext cx="7951984" cy="37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1984"/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Επενδύσεις βελτίωσης υφιστάμενης αρδευτικής υποδομής</a:t>
                      </a:r>
                      <a:endParaRPr lang="el-GR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Επενδύσεις  που οδηγούν σε αύξηση αρδευόμενης έκτασης</a:t>
                      </a:r>
                      <a:endParaRPr lang="el-GR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Επενδύσεις  που οδηγούν σε αύξηση αρδευόμενης έκτασης σε συνδυασμό με υφιστάμενο ταμιευτήρα</a:t>
                      </a:r>
                      <a:endParaRPr lang="el-GR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1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Επενδύσεις για τη δημιουργία έργου ταμίευσης</a:t>
                      </a:r>
                      <a:endParaRPr lang="el-GR" sz="24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Επενδύσεις ενεργειακής απόδοσης</a:t>
                      </a:r>
                      <a:endParaRPr lang="el-GR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Επενδύσεις άρδευσης με χρήση ανακυκλωμένου νερού</a:t>
                      </a:r>
                      <a:endParaRPr lang="el-GR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517" y="441028"/>
            <a:ext cx="1225031" cy="73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40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69231" y="1448866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ΟΙΚΟΝΟΜΙΚΑ ΣΤΟΙΧΕΙΑ ΠΡΟΣΚΛΗΣΗΣ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704856" cy="1752600"/>
          </a:xfrm>
        </p:spPr>
        <p:txBody>
          <a:bodyPr>
            <a:noAutofit/>
          </a:bodyPr>
          <a:lstStyle/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 defTabSz="790575">
              <a:buFont typeface="Arial" panose="020B0604020202020204" pitchFamily="34" charset="0"/>
              <a:buChar char="•"/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16" y="464832"/>
            <a:ext cx="779146" cy="87163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876925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6021388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718166"/>
              </p:ext>
            </p:extLst>
          </p:nvPr>
        </p:nvGraphicFramePr>
        <p:xfrm>
          <a:off x="853282" y="2420888"/>
          <a:ext cx="7463134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3134"/>
              </a:tblGrid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Διάθεση 4.610.000 € Δημόσιας Δαπάνης 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Προϋπολογισμός πράξης 350.000 – 2.200.000 €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Λήξη προθεσμίας τελικής αίτησης πληρωμής 31/8/23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Λήξη προθεσμίας </a:t>
                      </a:r>
                      <a:r>
                        <a:rPr lang="el-GR" sz="2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επιλεξιμότητας</a:t>
                      </a: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δαπανών 31/12/23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524016"/>
            <a:ext cx="1295598" cy="7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7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2463" y="917742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ΕΠΙΛΕΞΙΜΕΣ ΔΑΠΑΝΕΣ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424936" cy="1752600"/>
          </a:xfrm>
        </p:spPr>
        <p:txBody>
          <a:bodyPr>
            <a:noAutofit/>
          </a:bodyPr>
          <a:lstStyle/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 defTabSz="790575">
              <a:buFont typeface="Arial" panose="020B0604020202020204" pitchFamily="34" charset="0"/>
              <a:buChar char="•"/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6374"/>
            <a:ext cx="736329" cy="82373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19" y="5802313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480" y="5877272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365499"/>
              </p:ext>
            </p:extLst>
          </p:nvPr>
        </p:nvGraphicFramePr>
        <p:xfrm>
          <a:off x="467544" y="1916832"/>
          <a:ext cx="8064896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Κόστος κατασκευής ή/και μελέτης έργου 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Δαπάνες απαλλοτριώσεων γης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Δαπάνες μετατόπισης ή επέκτασης δικτύων κοινής ωφέλειας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Δαπάνες αρχαιολογικών ερευνών και εργασιών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/>
                        <a:t>Αποζημιώσεις </a:t>
                      </a:r>
                      <a:r>
                        <a:rPr lang="el-GR" sz="2400" b="1" dirty="0" err="1" smtClean="0"/>
                        <a:t>ηρτημένης</a:t>
                      </a:r>
                      <a:r>
                        <a:rPr lang="el-GR" sz="2400" b="1" dirty="0" smtClean="0"/>
                        <a:t>  εσοδείας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850" y="548679"/>
            <a:ext cx="1225030" cy="73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1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2463" y="874388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ΥΠΟΒΟΛΗ ΠΡΟΤΑΣΕΩΝ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424936" cy="1752600"/>
          </a:xfrm>
        </p:spPr>
        <p:txBody>
          <a:bodyPr>
            <a:noAutofit/>
          </a:bodyPr>
          <a:lstStyle/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 defTabSz="790575">
              <a:buFont typeface="Arial" panose="020B0604020202020204" pitchFamily="34" charset="0"/>
              <a:buChar char="•"/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81" y="506374"/>
            <a:ext cx="812567" cy="90902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464" y="5876925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021388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781891"/>
              </p:ext>
            </p:extLst>
          </p:nvPr>
        </p:nvGraphicFramePr>
        <p:xfrm>
          <a:off x="683568" y="1916832"/>
          <a:ext cx="7848872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/>
              </a:tblGrid>
              <a:tr h="10081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Ηλεκτρονική υποβολή στο ΟΠΣΑΑ </a:t>
                      </a:r>
                      <a:endParaRPr lang="en-US" sz="24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(κωδικός πρόσβασης στο </a:t>
                      </a:r>
                      <a:r>
                        <a:rPr lang="en-US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hlinkClick r:id="rId5"/>
                        </a:rPr>
                        <a:t>www.opsaa.gr/RDIIS</a:t>
                      </a:r>
                      <a:r>
                        <a:rPr lang="en-US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0" indent="85725" algn="just" fontAlgn="ctr"/>
                      <a:r>
                        <a:rPr lang="el-GR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Εκπαιδευτικό </a:t>
                      </a:r>
                      <a:r>
                        <a:rPr lang="en-US" sz="2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video</a:t>
                      </a:r>
                    </a:p>
                    <a:p>
                      <a:pPr marL="0" indent="85725" algn="just" fontAlgn="ctr"/>
                      <a:r>
                        <a:rPr lang="en-US" sz="2400" b="1" i="0" u="sng" strike="noStrike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https</a:t>
                      </a:r>
                      <a:r>
                        <a:rPr lang="en-US" sz="2400" b="1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://www.youtube.com/watch?v=0UGiQg6L3G4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Προθεσμία : 24/9/18 – 28/2/19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Υποβολή αίτησης χρηματοδότησης και συνημμένων εγγράφων ως 28/2/19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850" y="506375"/>
            <a:ext cx="1295598" cy="7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52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69231" y="620688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ΣΤΟΙΧΕΙΑ ΠΡΟΤΑΣΗΣ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 defTabSz="790575">
              <a:buFont typeface="Arial" panose="020B0604020202020204" pitchFamily="34" charset="0"/>
              <a:buChar char="•"/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12" y="519133"/>
            <a:ext cx="792088" cy="88611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54688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858" y="5754688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837528"/>
              </p:ext>
            </p:extLst>
          </p:nvPr>
        </p:nvGraphicFramePr>
        <p:xfrm>
          <a:off x="251520" y="1772816"/>
          <a:ext cx="8640960" cy="3853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820891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Αίτηση στήριξης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Έγγραφο περιβαλλοντικής </a:t>
                      </a:r>
                      <a:r>
                        <a:rPr lang="el-GR" sz="2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αδειοδότησης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Μελέτη δυνητικής εξοικονόμησης ύδατος – απόφαση έγκρισης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Βεβαίωση φορέα διαχείρισης για την ύπαρξη υδρομετρητή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Σε δίκτυα που συνδέονται με ταμιευτήρα : περιβαλλοντική </a:t>
                      </a:r>
                      <a:r>
                        <a:rPr lang="el-GR" sz="2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αδειοδότηση</a:t>
                      </a: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(ως 31/10/13) με μέγιστη υδροληψία ή ελάχιστη οικολογική παροχή (άρθρο 4 Οδηγίας 2000/60)</a:t>
                      </a:r>
                      <a:endParaRPr lang="el-GR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2552"/>
            <a:ext cx="1263922" cy="75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9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8565" y="441026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ΣΤΟΙΧΕΙΑ ΠΡΟΤΑΣΗΣ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 defTabSz="790575">
              <a:buFont typeface="Arial" panose="020B0604020202020204" pitchFamily="34" charset="0"/>
              <a:buChar char="•"/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37" y="470704"/>
            <a:ext cx="847725" cy="94835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62" y="5741318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935" y="5805264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768123"/>
              </p:ext>
            </p:extLst>
          </p:nvPr>
        </p:nvGraphicFramePr>
        <p:xfrm>
          <a:off x="293862" y="1772816"/>
          <a:ext cx="8497490" cy="351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806544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0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Σε δίκτυα που συνδέονται με ταμιευτήρα : βεβαίωση του φορέα διαχείρισης για την τήρηση των ορίων μέγιστης υδροληψίας ή ελάχιστης οικολογικής παροχής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348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5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Μελέτη ενεργειακής εξοικονόμησης – απόφαση έγκρισης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0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Βεβαίωση δικαιούχου για επένδυση που αφορά </a:t>
                      </a:r>
                      <a:r>
                        <a:rPr lang="el-GR" sz="24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αυτοπαραγωγή</a:t>
                      </a: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με ενεργειακό συμψηφισμό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9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0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Στοιχεία τεκμηρίωσης κόστους ενεργειών εκτός τεχνικής μελέτης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02" y="533564"/>
            <a:ext cx="1295598" cy="7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8565" y="441026"/>
            <a:ext cx="7772400" cy="936105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/>
              <a:t/>
            </a:r>
            <a:br>
              <a:rPr lang="el-GR" sz="3600" b="1" dirty="0" smtClean="0"/>
            </a:br>
            <a:r>
              <a:rPr lang="el-GR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ΣΤΟΙΧΕΙΑ ΠΡΟΤΑΣΗΣ</a:t>
            </a:r>
            <a:r>
              <a:rPr lang="el-GR" sz="3600" b="1" dirty="0" smtClean="0"/>
              <a:t/>
            </a:r>
            <a:br>
              <a:rPr lang="el-GR" sz="3600" b="1" dirty="0" smtClean="0"/>
            </a:br>
            <a:endParaRPr lang="el-GR" sz="36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964488" cy="1752600"/>
          </a:xfrm>
        </p:spPr>
        <p:txBody>
          <a:bodyPr>
            <a:noAutofit/>
          </a:bodyPr>
          <a:lstStyle/>
          <a:p>
            <a:pPr algn="l" defTabSz="790575">
              <a:lnSpc>
                <a:spcPct val="150000"/>
              </a:lnSpc>
              <a:tabLst>
                <a:tab pos="1076325" algn="l"/>
                <a:tab pos="1790700" algn="l"/>
              </a:tabLst>
            </a:pPr>
            <a:endParaRPr lang="el-GR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 defTabSz="790575">
              <a:tabLst>
                <a:tab pos="1076325" algn="l"/>
                <a:tab pos="1790700" algn="l"/>
              </a:tabLst>
            </a:pPr>
            <a:endParaRPr lang="el-GR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 defTabSz="790575">
              <a:buFont typeface="Arial" panose="020B0604020202020204" pitchFamily="34" charset="0"/>
              <a:buChar char="•"/>
              <a:tabLst>
                <a:tab pos="1076325" algn="l"/>
                <a:tab pos="1790700" algn="l"/>
              </a:tabLst>
            </a:pPr>
            <a:endParaRPr lang="el-GR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clip_image0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533564"/>
            <a:ext cx="789855" cy="88361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5" name="Picture 6" descr="clip_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5897563"/>
            <a:ext cx="9144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lip_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78513"/>
            <a:ext cx="9144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390740"/>
              </p:ext>
            </p:extLst>
          </p:nvPr>
        </p:nvGraphicFramePr>
        <p:xfrm>
          <a:off x="652463" y="1693497"/>
          <a:ext cx="7992888" cy="3631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7416824"/>
              </a:tblGrid>
              <a:tr h="80594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l-GR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0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Δικαιολογητικά για εξέταση διαδικασίας διακήρυξης ή ανάληψης νομικής δέσμευσης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8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5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Κανονιστικό πλαίσιο φορέα λειτουργίας και συντήρησης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70519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790575">
                        <a:lnSpc>
                          <a:spcPct val="150000"/>
                        </a:lnSpc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Στοιχεία τεκμηρίωσης της αρμοδιότητας του δικαιούχου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2684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12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90575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Στοιχεία τεκμηρίωσης εξασφάλισης γης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26848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13</a:t>
                      </a:r>
                      <a:endParaRPr lang="el-GR" sz="2400" b="1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90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076325" algn="l"/>
                          <a:tab pos="1790700" algn="l"/>
                        </a:tabLst>
                        <a:defRPr/>
                      </a:pPr>
                      <a:r>
                        <a:rPr lang="el-GR" sz="2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Απόφαση συλλογικών οργάνων για την υποβολή αίτησης στήριξης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Εικόνα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302" y="609192"/>
            <a:ext cx="1169442" cy="70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974</Words>
  <Application>Microsoft Office PowerPoint</Application>
  <PresentationFormat>Προβολή στην οθόνη (4:3)</PresentationFormat>
  <Paragraphs>312</Paragraphs>
  <Slides>22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Θέμα του Office</vt:lpstr>
      <vt:lpstr> ΠΡΟΓΡΑΜΜΑ ΑΓΡΟΤΙΚΗΣ ΑΝΑΠΤΥΞΗΣ 2014 – 2020  </vt:lpstr>
      <vt:lpstr> ΣΤΟΧΟΙ ΔΡΑΣΗΣ 4.3.1  </vt:lpstr>
      <vt:lpstr> ΠΕΡΙΕΧΟΜΕΝΟ ΠΡΟΣΚΛΗΣΗΣ </vt:lpstr>
      <vt:lpstr> ΟΙΚΟΝΟΜΙΚΑ ΣΤΟΙΧΕΙΑ ΠΡΟΣΚΛΗΣΗΣ </vt:lpstr>
      <vt:lpstr> ΕΠΙΛΕΞΙΜΕΣ ΔΑΠΑΝΕΣ </vt:lpstr>
      <vt:lpstr> ΥΠΟΒΟΛΗ ΠΡΟΤΑΣΕΩΝ </vt:lpstr>
      <vt:lpstr> ΣΤΟΙΧΕΙΑ ΠΡΟΤΑΣΗΣ </vt:lpstr>
      <vt:lpstr> ΣΤΟΙΧΕΙΑ ΠΡΟΤΑΣΗΣ </vt:lpstr>
      <vt:lpstr> ΣΤΟΙΧΕΙΑ ΠΡΟΤΑΣΗΣ </vt:lpstr>
      <vt:lpstr> ΣΤΟΙΧΕΙΑ ΠΡΟΤΑΣΗΣ </vt:lpstr>
      <vt:lpstr> ΣΤΟΙΧΕΙΑ ΠΡΟΤΑΣΗΣ </vt:lpstr>
      <vt:lpstr> ΑΞΙΟΛΟΓΗΣΗ ΠΡΟΤΑΣΗΣ </vt:lpstr>
      <vt:lpstr> ΚΡΙΤΗΡΙΑ ΕΠΙΛΕΞΙΜΟΤΗΤΑΣ </vt:lpstr>
      <vt:lpstr> ΚΡΙΤΗΡΙΑ ΕΠΙΛΕΞΙΜΟΤΗΤΑΣ </vt:lpstr>
      <vt:lpstr> ΚΡΙΤΗΡΙΑ ΕΠΙΛΕΞΙΜΟΤΗΤΑΣ </vt:lpstr>
      <vt:lpstr> ΚΡΙΤΗΡΙΑ ΕΠΙΛΟΓΗΣ </vt:lpstr>
      <vt:lpstr> ΚΡΙΤΗΡΙΑ ΕΠΙΛΟΓΗΣ </vt:lpstr>
      <vt:lpstr> ΚΡΙΤΗΡΙΑ ΕΠΙΛΟΓΗΣ </vt:lpstr>
      <vt:lpstr> ΚΡΙΤΗΡΙΑ ΕΠΙΛΟΓΗΣ </vt:lpstr>
      <vt:lpstr> ΚΡΙΤΗΡΙΑ ΕΠΙΛΟΓΗΣ </vt:lpstr>
      <vt:lpstr> ΚΡΙΤΗΡΙΑ ΕΠΙΛΟΓΗΣ </vt:lpstr>
      <vt:lpstr> ΚΡΙΤΗΡΙΑ ΕΠΙΛΟΓΗΣ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 ΑΓΡΟΤΙΚΗΣ ΑΝΑΠΤΥΞΗΣ 2014 – 2020  «</dc:title>
  <dc:creator>ΜΑΤΣΑΓΚΑΣ ΕΜΜΑΝΟΥΗΛ</dc:creator>
  <cp:lastModifiedBy>ΜΑΤΣΑΓΚΑΣ ΕΜΜΑΝΟΥΗΛ</cp:lastModifiedBy>
  <cp:revision>180</cp:revision>
  <dcterms:created xsi:type="dcterms:W3CDTF">2017-08-18T07:43:40Z</dcterms:created>
  <dcterms:modified xsi:type="dcterms:W3CDTF">2018-09-27T09:48:54Z</dcterms:modified>
</cp:coreProperties>
</file>